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1" r:id="rId3"/>
    <p:sldId id="260" r:id="rId4"/>
    <p:sldId id="270" r:id="rId5"/>
    <p:sldId id="271" r:id="rId6"/>
    <p:sldId id="27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68" d="100"/>
          <a:sy n="68" d="100"/>
        </p:scale>
        <p:origin x="6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11/30/2020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11/30/2020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jgordon@bisdtx.org" TargetMode="External"/><Relationship Id="rId2" Type="http://schemas.openxmlformats.org/officeDocument/2006/relationships/hyperlink" Target="mailto:958601@student.bisdtx.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ustincc.edu/students/transfer-services/reverse-transfe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applytexas.org/adappc/gen/c_start.WB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austincc.edu/online-services/graduation-application" TargetMode="External"/><Relationship Id="rId2" Type="http://schemas.openxmlformats.org/officeDocument/2006/relationships/hyperlink" Target="https://selfservice.austincc.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3636" y="822036"/>
            <a:ext cx="10103509" cy="957827"/>
          </a:xfrm>
        </p:spPr>
        <p:txBody>
          <a:bodyPr>
            <a:normAutofit/>
          </a:bodyPr>
          <a:lstStyle/>
          <a:p>
            <a:pPr algn="ctr"/>
            <a:r>
              <a:rPr lang="en-US" sz="6000" dirty="0"/>
              <a:t>Learning Objective</a:t>
            </a:r>
          </a:p>
        </p:txBody>
      </p:sp>
      <p:sp>
        <p:nvSpPr>
          <p:cNvPr id="4" name="TextBox 3"/>
          <p:cNvSpPr txBox="1"/>
          <p:nvPr/>
        </p:nvSpPr>
        <p:spPr>
          <a:xfrm>
            <a:off x="923635" y="2105892"/>
            <a:ext cx="10103509" cy="523220"/>
          </a:xfrm>
          <a:prstGeom prst="rect">
            <a:avLst/>
          </a:prstGeom>
          <a:noFill/>
        </p:spPr>
        <p:txBody>
          <a:bodyPr wrap="square" rtlCol="0">
            <a:spAutoFit/>
          </a:bodyPr>
          <a:lstStyle/>
          <a:p>
            <a:pPr algn="ctr"/>
            <a:r>
              <a:rPr lang="en-US" sz="2800" dirty="0"/>
              <a:t>To learn what a Reverse Transfer is and how it can benefit you.</a:t>
            </a:r>
          </a:p>
        </p:txBody>
      </p:sp>
      <p:sp>
        <p:nvSpPr>
          <p:cNvPr id="5" name="TextBox 4"/>
          <p:cNvSpPr txBox="1"/>
          <p:nvPr/>
        </p:nvSpPr>
        <p:spPr>
          <a:xfrm>
            <a:off x="1357746" y="3325091"/>
            <a:ext cx="9826417" cy="1569660"/>
          </a:xfrm>
          <a:prstGeom prst="rect">
            <a:avLst/>
          </a:prstGeom>
          <a:noFill/>
        </p:spPr>
        <p:txBody>
          <a:bodyPr wrap="square" rtlCol="0">
            <a:spAutoFit/>
          </a:bodyPr>
          <a:lstStyle/>
          <a:p>
            <a:pPr algn="ctr"/>
            <a:r>
              <a:rPr lang="en-US" sz="3200" dirty="0">
                <a:solidFill>
                  <a:schemeClr val="accent1"/>
                </a:solidFill>
              </a:rPr>
              <a:t>Agenda: </a:t>
            </a:r>
          </a:p>
          <a:p>
            <a:pPr marL="342900" indent="-342900" algn="ctr">
              <a:buAutoNum type="arabicPeriod"/>
            </a:pPr>
            <a:r>
              <a:rPr lang="en-US" sz="3200" dirty="0">
                <a:solidFill>
                  <a:schemeClr val="accent1"/>
                </a:solidFill>
              </a:rPr>
              <a:t>Announcements</a:t>
            </a:r>
          </a:p>
          <a:p>
            <a:pPr marL="342900" indent="-342900" algn="ctr">
              <a:buAutoNum type="arabicPeriod"/>
            </a:pPr>
            <a:r>
              <a:rPr lang="en-US" sz="3200" dirty="0">
                <a:solidFill>
                  <a:schemeClr val="accent1"/>
                </a:solidFill>
              </a:rPr>
              <a:t>Presentation</a:t>
            </a:r>
          </a:p>
        </p:txBody>
      </p:sp>
    </p:spTree>
    <p:extLst>
      <p:ext uri="{BB962C8B-B14F-4D97-AF65-F5344CB8AC3E}">
        <p14:creationId xmlns:p14="http://schemas.microsoft.com/office/powerpoint/2010/main" val="214750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Announcements</a:t>
            </a:r>
          </a:p>
        </p:txBody>
      </p:sp>
      <p:sp>
        <p:nvSpPr>
          <p:cNvPr id="3" name="Content Placeholder 2"/>
          <p:cNvSpPr>
            <a:spLocks noGrp="1"/>
          </p:cNvSpPr>
          <p:nvPr>
            <p:ph idx="1"/>
          </p:nvPr>
        </p:nvSpPr>
        <p:spPr>
          <a:xfrm>
            <a:off x="509047" y="1951348"/>
            <a:ext cx="11434714" cy="4102133"/>
          </a:xfrm>
        </p:spPr>
        <p:txBody>
          <a:bodyPr>
            <a:normAutofit fontScale="62500" lnSpcReduction="20000"/>
          </a:bodyPr>
          <a:lstStyle/>
          <a:p>
            <a:pPr algn="ctr"/>
            <a:r>
              <a:rPr lang="en-US" sz="2400" dirty="0"/>
              <a:t>Theme Fridays we will have a new theme that you can dress up either onsite or online and take a pic. </a:t>
            </a:r>
          </a:p>
          <a:p>
            <a:pPr marL="0" indent="0" algn="ctr">
              <a:buNone/>
            </a:pPr>
            <a:r>
              <a:rPr lang="en-US" sz="2400" dirty="0"/>
              <a:t>Send all pics to Areal Fischer (</a:t>
            </a:r>
            <a:r>
              <a:rPr lang="en-US" sz="2400" u="sng" dirty="0">
                <a:hlinkClick r:id="rId2"/>
              </a:rPr>
              <a:t>958601@student.bisdtx.org</a:t>
            </a:r>
            <a:r>
              <a:rPr lang="en-US" sz="2400" dirty="0"/>
              <a:t>) and Mr. Gordon (</a:t>
            </a:r>
            <a:r>
              <a:rPr lang="en-US" sz="2400" u="sng" dirty="0">
                <a:hlinkClick r:id="rId3"/>
              </a:rPr>
              <a:t>jgordon@bisdtx.org</a:t>
            </a:r>
            <a:r>
              <a:rPr lang="en-US" sz="2400" dirty="0"/>
              <a:t>). </a:t>
            </a:r>
          </a:p>
          <a:p>
            <a:pPr marL="0" indent="0" algn="ctr">
              <a:buNone/>
            </a:pPr>
            <a:r>
              <a:rPr lang="en-US" sz="2800" b="1" dirty="0"/>
              <a:t>Yearbook Cover Contest- You have until tomorrow, Dec. 1</a:t>
            </a:r>
            <a:r>
              <a:rPr lang="en-US" sz="2800" b="1" baseline="30000" dirty="0"/>
              <a:t>st</a:t>
            </a:r>
            <a:r>
              <a:rPr lang="en-US" sz="2800" b="1" dirty="0"/>
              <a:t>, to send your submission</a:t>
            </a:r>
          </a:p>
          <a:p>
            <a:pPr marL="0" indent="0" algn="ctr">
              <a:buNone/>
            </a:pPr>
            <a:r>
              <a:rPr lang="en-US" sz="2800" b="1" dirty="0"/>
              <a:t>Dec. 4</a:t>
            </a:r>
            <a:r>
              <a:rPr lang="en-US" sz="2800" b="1" baseline="30000" dirty="0"/>
              <a:t>th</a:t>
            </a:r>
            <a:r>
              <a:rPr lang="en-US" sz="2800" b="1" dirty="0"/>
              <a:t> Hat Day</a:t>
            </a:r>
          </a:p>
          <a:p>
            <a:pPr marL="0" indent="0" algn="ctr">
              <a:buNone/>
            </a:pPr>
            <a:r>
              <a:rPr lang="en-US" sz="2800" b="1" dirty="0"/>
              <a:t>Dec 4</a:t>
            </a:r>
            <a:r>
              <a:rPr lang="en-US" sz="2800" b="1" baseline="30000" dirty="0"/>
              <a:t>th</a:t>
            </a:r>
            <a:r>
              <a:rPr lang="en-US" sz="2800" b="1" dirty="0"/>
              <a:t> Tx State Admissions Representative 10 AM</a:t>
            </a:r>
          </a:p>
          <a:p>
            <a:pPr marL="0" indent="0" algn="ctr">
              <a:buNone/>
            </a:pPr>
            <a:r>
              <a:rPr lang="en-US" sz="2800" b="1" dirty="0"/>
              <a:t>Dec. 4</a:t>
            </a:r>
            <a:r>
              <a:rPr lang="en-US" sz="2800" b="1" baseline="30000" dirty="0"/>
              <a:t>th</a:t>
            </a:r>
            <a:r>
              <a:rPr lang="en-US" sz="2800" b="1" dirty="0"/>
              <a:t> Associate of Science Pre-Med Informational Meeting 3:15 PM</a:t>
            </a:r>
          </a:p>
          <a:p>
            <a:pPr marL="0" indent="0" algn="ctr">
              <a:buNone/>
            </a:pPr>
            <a:r>
              <a:rPr lang="en-US" sz="2800" b="1" dirty="0"/>
              <a:t>Dec. 11</a:t>
            </a:r>
            <a:r>
              <a:rPr lang="en-US" sz="2800" b="1" baseline="30000" dirty="0"/>
              <a:t>th</a:t>
            </a:r>
            <a:r>
              <a:rPr lang="en-US" sz="2800" b="1" dirty="0"/>
              <a:t> Ugly Sweater Day</a:t>
            </a:r>
          </a:p>
          <a:p>
            <a:pPr algn="ctr"/>
            <a:r>
              <a:rPr lang="en-US" sz="2800" b="1" dirty="0"/>
              <a:t>Dec. 11</a:t>
            </a:r>
            <a:r>
              <a:rPr lang="en-US" sz="2800" b="1" baseline="30000" dirty="0"/>
              <a:t>th</a:t>
            </a:r>
            <a:r>
              <a:rPr lang="en-US" sz="2800" b="1" dirty="0"/>
              <a:t> Picture Retakes and Pictures for Online Students</a:t>
            </a:r>
          </a:p>
          <a:p>
            <a:pPr algn="ctr"/>
            <a:r>
              <a:rPr lang="en-US" sz="2800" b="1" dirty="0"/>
              <a:t>Dec. 11</a:t>
            </a:r>
            <a:r>
              <a:rPr lang="en-US" sz="2800" b="1" baseline="30000" dirty="0"/>
              <a:t>th</a:t>
            </a:r>
            <a:r>
              <a:rPr lang="en-US" sz="2800" b="1" dirty="0"/>
              <a:t> Last Day of ACC Fall Semester</a:t>
            </a:r>
          </a:p>
          <a:p>
            <a:pPr algn="ctr"/>
            <a:r>
              <a:rPr lang="en-US" sz="2800" b="1" dirty="0"/>
              <a:t>Dec. 11</a:t>
            </a:r>
            <a:r>
              <a:rPr lang="en-US" sz="2800" b="1" baseline="30000" dirty="0"/>
              <a:t>th</a:t>
            </a:r>
            <a:r>
              <a:rPr lang="en-US" sz="2800" b="1" dirty="0"/>
              <a:t> UNT Admissions Representative 10 AM</a:t>
            </a:r>
          </a:p>
          <a:p>
            <a:pPr algn="ctr"/>
            <a:endParaRPr lang="en-US" sz="2800" dirty="0"/>
          </a:p>
        </p:txBody>
      </p:sp>
    </p:spTree>
    <p:extLst>
      <p:ext uri="{BB962C8B-B14F-4D97-AF65-F5344CB8AC3E}">
        <p14:creationId xmlns:p14="http://schemas.microsoft.com/office/powerpoint/2010/main" val="252985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255" y="1594922"/>
            <a:ext cx="11717517" cy="3939540"/>
          </a:xfrm>
          <a:prstGeom prst="rect">
            <a:avLst/>
          </a:prstGeom>
        </p:spPr>
        <p:txBody>
          <a:bodyPr wrap="square">
            <a:spAutoFit/>
          </a:bodyPr>
          <a:lstStyle/>
          <a:p>
            <a:pPr algn="ctr"/>
            <a:r>
              <a:rPr lang="en-US" sz="2800" dirty="0"/>
              <a:t>“If you transfer to a university before graduating from ACC, you can still earn your associate degree through reverse transfer. This process recognizes your accomplishments and awards you the important credential you deserve. For students who transfer to most Texas universities, this is an automated system.”</a:t>
            </a:r>
          </a:p>
          <a:p>
            <a:pPr algn="ctr"/>
            <a:r>
              <a:rPr lang="en-US" sz="2800" dirty="0">
                <a:hlinkClick r:id="rId2"/>
              </a:rPr>
              <a:t>https://www.austincc.edu/students/transfer-services/reverse-transfer</a:t>
            </a:r>
            <a:endParaRPr lang="en-US" sz="2800" dirty="0"/>
          </a:p>
          <a:p>
            <a:pPr algn="ctr"/>
            <a:endParaRPr lang="en-US" sz="2800" dirty="0"/>
          </a:p>
          <a:p>
            <a:pPr algn="ctr"/>
            <a:r>
              <a:rPr lang="en-US" sz="2800" dirty="0"/>
              <a:t>***Remember, even if you end up not receiving your Associate Degree while at CRCA, all the classes you have taken at ACC still count as college credit</a:t>
            </a:r>
            <a:r>
              <a:rPr lang="en-US" sz="2800"/>
              <a:t>. </a:t>
            </a:r>
            <a:endParaRPr lang="en-US" sz="2600" dirty="0"/>
          </a:p>
          <a:p>
            <a:pPr algn="ctr"/>
            <a:endParaRPr lang="en-US" sz="26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What is a Reverse Transfer?</a:t>
            </a:r>
          </a:p>
        </p:txBody>
      </p:sp>
    </p:spTree>
    <p:extLst>
      <p:ext uri="{BB962C8B-B14F-4D97-AF65-F5344CB8AC3E}">
        <p14:creationId xmlns:p14="http://schemas.microsoft.com/office/powerpoint/2010/main" val="2691235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656" y="1359252"/>
            <a:ext cx="11717517" cy="4801314"/>
          </a:xfrm>
          <a:prstGeom prst="rect">
            <a:avLst/>
          </a:prstGeom>
        </p:spPr>
        <p:txBody>
          <a:bodyPr wrap="square">
            <a:spAutoFit/>
          </a:bodyPr>
          <a:lstStyle/>
          <a:p>
            <a:pPr marL="285750" indent="-285750">
              <a:buFont typeface="Wingdings" panose="05000000000000000000" pitchFamily="2" charset="2"/>
              <a:buChar char="Ø"/>
            </a:pPr>
            <a:r>
              <a:rPr lang="en-US" sz="2800" dirty="0"/>
              <a:t>Give your university consent to release your transcript to ACC. This is an option on the </a:t>
            </a:r>
            <a:r>
              <a:rPr lang="en-US" sz="2800" u="sng" dirty="0">
                <a:hlinkClick r:id="rId2">
                  <a:extLst>
                    <a:ext uri="{A12FA001-AC4F-418D-AE19-62706E023703}">
                      <ahyp:hlinkClr xmlns:ahyp="http://schemas.microsoft.com/office/drawing/2018/hyperlinkcolor" val="tx"/>
                    </a:ext>
                  </a:extLst>
                </a:hlinkClick>
              </a:rPr>
              <a:t>Apply Texas admission application</a:t>
            </a:r>
            <a:r>
              <a:rPr lang="en-US" sz="2800" u="sng" dirty="0"/>
              <a:t>, </a:t>
            </a:r>
            <a:r>
              <a:rPr lang="en-US" sz="2800" dirty="0"/>
              <a:t>which is used for all public universities as well as some private institutions. </a:t>
            </a:r>
          </a:p>
          <a:p>
            <a:pPr marL="285750" indent="-285750">
              <a:buFont typeface="Wingdings" panose="05000000000000000000" pitchFamily="2" charset="2"/>
              <a:buChar char="Ø"/>
            </a:pPr>
            <a:endParaRPr lang="en-US" sz="2800" dirty="0"/>
          </a:p>
          <a:p>
            <a:pPr marL="285750" indent="-285750">
              <a:buFont typeface="Wingdings" panose="05000000000000000000" pitchFamily="2" charset="2"/>
              <a:buChar char="Ø"/>
            </a:pPr>
            <a:r>
              <a:rPr lang="en-US" sz="2800" dirty="0"/>
              <a:t>At the end of each semester, universities automatically send ACC a list of students who may qualify for an Associate Degree and approved sharing their transcripts.</a:t>
            </a:r>
          </a:p>
          <a:p>
            <a:pPr marL="285750" indent="-285750">
              <a:buFont typeface="Wingdings" panose="05000000000000000000" pitchFamily="2" charset="2"/>
              <a:buChar char="Ø"/>
            </a:pPr>
            <a:endParaRPr lang="en-US" sz="2800" dirty="0"/>
          </a:p>
          <a:p>
            <a:pPr marL="285750" indent="-285750">
              <a:buFont typeface="Wingdings" panose="05000000000000000000" pitchFamily="2" charset="2"/>
              <a:buChar char="Ø"/>
            </a:pPr>
            <a:r>
              <a:rPr lang="en-US" sz="2800" dirty="0"/>
              <a:t>ACC evaluates those students’ transcripts. You will be notified if you have earned an Associate Degree.</a:t>
            </a:r>
          </a:p>
          <a:p>
            <a:pPr algn="ctr"/>
            <a:endParaRPr lang="en-US" sz="26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How Does Reverse </a:t>
            </a:r>
            <a:r>
              <a:rPr lang="en-US" sz="4400" dirty="0" err="1">
                <a:solidFill>
                  <a:schemeClr val="accent1"/>
                </a:solidFill>
              </a:rPr>
              <a:t>Tranfer</a:t>
            </a:r>
            <a:r>
              <a:rPr lang="en-US" sz="4400" dirty="0">
                <a:solidFill>
                  <a:schemeClr val="accent1"/>
                </a:solidFill>
              </a:rPr>
              <a:t> Work?</a:t>
            </a:r>
          </a:p>
        </p:txBody>
      </p:sp>
    </p:spTree>
    <p:extLst>
      <p:ext uri="{BB962C8B-B14F-4D97-AF65-F5344CB8AC3E}">
        <p14:creationId xmlns:p14="http://schemas.microsoft.com/office/powerpoint/2010/main" val="1475749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536" y="1274410"/>
            <a:ext cx="11717517" cy="3508653"/>
          </a:xfrm>
          <a:prstGeom prst="rect">
            <a:avLst/>
          </a:prstGeom>
        </p:spPr>
        <p:txBody>
          <a:bodyPr wrap="square">
            <a:spAutoFit/>
          </a:bodyPr>
          <a:lstStyle/>
          <a:p>
            <a:pPr marL="457200" indent="-457200">
              <a:buFont typeface="Wingdings" panose="05000000000000000000" pitchFamily="2" charset="2"/>
              <a:buChar char="Ø"/>
            </a:pPr>
            <a:r>
              <a:rPr lang="en-US" sz="2800" dirty="0"/>
              <a:t>You earned at least 30 credits from ACC. (You have more than 30 by Spring Semester of your Junior year at CRCA)</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You transferred from ACC to a four-year college or university.</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You’ve earned at least 60 credits total, including coursework completed at your university.</a:t>
            </a:r>
          </a:p>
          <a:p>
            <a:pPr algn="ctr"/>
            <a:endParaRPr lang="en-US" sz="26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Am I Eligible?</a:t>
            </a:r>
          </a:p>
        </p:txBody>
      </p:sp>
    </p:spTree>
    <p:extLst>
      <p:ext uri="{BB962C8B-B14F-4D97-AF65-F5344CB8AC3E}">
        <p14:creationId xmlns:p14="http://schemas.microsoft.com/office/powerpoint/2010/main" val="392029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536" y="1274410"/>
            <a:ext cx="11717517" cy="3939540"/>
          </a:xfrm>
          <a:prstGeom prst="rect">
            <a:avLst/>
          </a:prstGeom>
        </p:spPr>
        <p:txBody>
          <a:bodyPr wrap="square">
            <a:spAutoFit/>
          </a:bodyPr>
          <a:lstStyle/>
          <a:p>
            <a:r>
              <a:rPr lang="en-US" sz="2800" dirty="0"/>
              <a:t>In addition to the automated process, you can request a reverse transfer degree audit at any time. Follow these steps:</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Ask your university’s registrar to send a transcript to ACC.</a:t>
            </a:r>
          </a:p>
          <a:p>
            <a:pPr marL="457200" indent="-457200">
              <a:buFont typeface="Wingdings" panose="05000000000000000000" pitchFamily="2" charset="2"/>
              <a:buChar char="Ø"/>
            </a:pPr>
            <a:r>
              <a:rPr lang="en-US" sz="2800" dirty="0"/>
              <a:t>Apply for reverse transfer using the ACC graduation application. (Go to </a:t>
            </a:r>
            <a:r>
              <a:rPr lang="en-US" sz="2800" dirty="0">
                <a:hlinkClick r:id="rId2"/>
              </a:rPr>
              <a:t>Student Self-Service</a:t>
            </a:r>
            <a:r>
              <a:rPr lang="en-US" sz="2800" dirty="0"/>
              <a:t> and follow the </a:t>
            </a:r>
            <a:r>
              <a:rPr lang="en-US" sz="2800" dirty="0">
                <a:hlinkClick r:id="rId3"/>
              </a:rPr>
              <a:t>graduation application instructions</a:t>
            </a:r>
            <a:r>
              <a:rPr lang="en-US" sz="2800" dirty="0"/>
              <a:t>.)</a:t>
            </a:r>
          </a:p>
          <a:p>
            <a:pPr marL="457200" indent="-457200">
              <a:buFont typeface="Wingdings" panose="05000000000000000000" pitchFamily="2" charset="2"/>
              <a:buChar char="Ø"/>
            </a:pPr>
            <a:r>
              <a:rPr lang="en-US" sz="2800" dirty="0"/>
              <a:t>ACC will let you know if you are eligible for an associate degree or need to meet additional requirements.</a:t>
            </a:r>
          </a:p>
          <a:p>
            <a:pPr algn="ctr"/>
            <a:endParaRPr lang="en-US" sz="26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t>Ready For Reverse Transfer Now?</a:t>
            </a:r>
          </a:p>
        </p:txBody>
      </p:sp>
    </p:spTree>
    <p:extLst>
      <p:ext uri="{BB962C8B-B14F-4D97-AF65-F5344CB8AC3E}">
        <p14:creationId xmlns:p14="http://schemas.microsoft.com/office/powerpoint/2010/main" val="24868881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360</TotalTime>
  <Words>476</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Wingdings</vt:lpstr>
      <vt:lpstr>Gallery</vt:lpstr>
      <vt:lpstr>Learning Objective</vt:lpstr>
      <vt:lpstr>Announcements</vt:lpstr>
      <vt:lpstr>PowerPoint Presentation</vt:lpstr>
      <vt:lpstr>PowerPoint Presentation</vt:lpstr>
      <vt:lpstr>PowerPoint Presentation</vt:lpstr>
      <vt:lpstr>PowerPoint Presentation</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policies:  Satisfaction Academic Progress (SAP)</dc:title>
  <dc:creator>Joshua Gordon</dc:creator>
  <cp:lastModifiedBy>Joshua Gordon</cp:lastModifiedBy>
  <cp:revision>35</cp:revision>
  <dcterms:created xsi:type="dcterms:W3CDTF">2019-01-25T14:35:17Z</dcterms:created>
  <dcterms:modified xsi:type="dcterms:W3CDTF">2020-11-30T14:19:41Z</dcterms:modified>
</cp:coreProperties>
</file>